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9144000" cy="6858000" type="screen4x3"/>
  <p:notesSz cx="7102475" cy="938847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FA6"/>
    <a:srgbClr val="F7FFD0"/>
    <a:srgbClr val="E4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61" autoAdjust="0"/>
    <p:restoredTop sz="99647" autoAdjust="0"/>
  </p:normalViewPr>
  <p:slideViewPr>
    <p:cSldViewPr>
      <p:cViewPr>
        <p:scale>
          <a:sx n="134" d="100"/>
          <a:sy n="134" d="100"/>
        </p:scale>
        <p:origin x="1744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B1AB5-2EAA-4359-BE29-E10E905F90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89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C37F2-53F2-4554-ABEA-C97073E97D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460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555812-2B03-4641-BA15-8DF0BAA06B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9467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947-B1DA-48A6-8CAB-73D40DB64B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64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A8A556-A3DD-4CB5-9255-08AEFF3C2F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4813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E76BA-19D7-4F1D-8F52-C65F903C94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5256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A5BA6-535B-4F75-BC83-F5A970CB5C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485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9F2B8-29F3-4C5F-BB1B-B27F8F53EBE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032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446C1-A09E-4256-A111-61546FD3E71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1333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51653-B63D-401A-8C4E-1C9050C96C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2987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B5967-5492-43EC-A1BF-1257D361224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2320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39C736-FB9B-4E47-8868-AE7196F80AD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hyperlink" Target="https://iugrad.edu.dm/edward-f-anhalt-ms-edd/" TargetMode="External"/><Relationship Id="rId20" Type="http://schemas.openxmlformats.org/officeDocument/2006/relationships/hyperlink" Target="https://iugrad.edu.dm/christian-counselling-and-spiritual-direction/" TargetMode="External"/><Relationship Id="rId21" Type="http://schemas.openxmlformats.org/officeDocument/2006/relationships/hyperlink" Target="https://iugrad.edu.dm/arts-humanities-natural-sciences-mathematics-statistics/" TargetMode="External"/><Relationship Id="rId22" Type="http://schemas.openxmlformats.org/officeDocument/2006/relationships/image" Target="../media/image1.jpeg"/><Relationship Id="rId23" Type="http://schemas.openxmlformats.org/officeDocument/2006/relationships/hyperlink" Target="http://nab.gov.dm/notices/32-accreditation-of-the-international-university-for-graduate-studies-2019" TargetMode="External"/><Relationship Id="rId24" Type="http://schemas.openxmlformats.org/officeDocument/2006/relationships/hyperlink" Target="https://iugrad.edu.dm/mentors/" TargetMode="External"/><Relationship Id="rId25" Type="http://schemas.openxmlformats.org/officeDocument/2006/relationships/hyperlink" Target="https://iugrad.edu.dm/marriage-and-family-therapy/" TargetMode="External"/><Relationship Id="rId10" Type="http://schemas.openxmlformats.org/officeDocument/2006/relationships/hyperlink" Target="https://iugrad.edu.dm/behavioural-health/" TargetMode="External"/><Relationship Id="rId11" Type="http://schemas.openxmlformats.org/officeDocument/2006/relationships/hyperlink" Target="https://iugrad.edu.dm/stephen-a-daniel-ma-phd/" TargetMode="External"/><Relationship Id="rId12" Type="http://schemas.openxmlformats.org/officeDocument/2006/relationships/hyperlink" Target="https://iugrad.edu.dm/addiction-studies-masters-doctorate/" TargetMode="External"/><Relationship Id="rId13" Type="http://schemas.openxmlformats.org/officeDocument/2006/relationships/hyperlink" Target="https://iugrad.edu.dm/erika-lohmiller-ma-phd-lcpc-cadc-misa-ii/" TargetMode="External"/><Relationship Id="rId14" Type="http://schemas.openxmlformats.org/officeDocument/2006/relationships/hyperlink" Target="https://iugrad.edu.dm/brainspotting-concen/" TargetMode="External"/><Relationship Id="rId15" Type="http://schemas.openxmlformats.org/officeDocument/2006/relationships/hyperlink" Target="https://iugrad.edu.dm/social-work/" TargetMode="External"/><Relationship Id="rId16" Type="http://schemas.openxmlformats.org/officeDocument/2006/relationships/hyperlink" Target="https://iugrad.edu.dm/psychoanalysis/" TargetMode="External"/><Relationship Id="rId17" Type="http://schemas.openxmlformats.org/officeDocument/2006/relationships/hyperlink" Target="https://iugrad.edu.dm/organisational-and-political-psychology/" TargetMode="External"/><Relationship Id="rId18" Type="http://schemas.openxmlformats.org/officeDocument/2006/relationships/hyperlink" Target="https://iugrad.edu.dm/public-health-healthcare-administration/" TargetMode="External"/><Relationship Id="rId19" Type="http://schemas.openxmlformats.org/officeDocument/2006/relationships/hyperlink" Target="https://iugrad.edu.dm/forensic-science/" TargetMode="External"/><Relationship Id="rId1" Type="http://schemas.openxmlformats.org/officeDocument/2006/relationships/slideLayout" Target="../slideLayouts/slideLayout4.xml"/><Relationship Id="rId2" Type="http://schemas.openxmlformats.org/officeDocument/2006/relationships/hyperlink" Target="https://iugrad.edu.dm/benjamin-brucker-weisman-mba-phd/" TargetMode="External"/><Relationship Id="rId3" Type="http://schemas.openxmlformats.org/officeDocument/2006/relationships/hyperlink" Target="https://iugrad.edu.dm/leroy-w-mitchell-dpa/" TargetMode="External"/><Relationship Id="rId4" Type="http://schemas.openxmlformats.org/officeDocument/2006/relationships/hyperlink" Target="https://iugrad.edu.dm/william-martin-sloane-ba-ma-mar-mba-dba-edd-jd-llm-labor-phd/" TargetMode="External"/><Relationship Id="rId5" Type="http://schemas.openxmlformats.org/officeDocument/2006/relationships/hyperlink" Target="https://iugrad.edu.dm/library-science/" TargetMode="External"/><Relationship Id="rId6" Type="http://schemas.openxmlformats.org/officeDocument/2006/relationships/hyperlink" Target="https://iugrad.edu.dm/otis-d-alexander-phd/" TargetMode="External"/><Relationship Id="rId7" Type="http://schemas.openxmlformats.org/officeDocument/2006/relationships/hyperlink" Target="https://iugrad.edu.dm/management-and-applied-economics/" TargetMode="External"/><Relationship Id="rId8" Type="http://schemas.openxmlformats.org/officeDocument/2006/relationships/hyperlink" Target="https://iugrad.edu.dm/educat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" name="Elbow Connector 150"/>
          <p:cNvCxnSpPr>
            <a:stCxn id="22" idx="2"/>
            <a:endCxn id="26" idx="0"/>
          </p:cNvCxnSpPr>
          <p:nvPr/>
        </p:nvCxnSpPr>
        <p:spPr>
          <a:xfrm rot="5400000">
            <a:off x="2990850" y="2952750"/>
            <a:ext cx="1524000" cy="1409700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4" name="Elbow Connector 143"/>
          <p:cNvCxnSpPr>
            <a:stCxn id="7" idx="1"/>
            <a:endCxn id="28" idx="1"/>
          </p:cNvCxnSpPr>
          <p:nvPr/>
        </p:nvCxnSpPr>
        <p:spPr>
          <a:xfrm rot="10800000" flipV="1">
            <a:off x="838200" y="1859280"/>
            <a:ext cx="2819400" cy="2484120"/>
          </a:xfrm>
          <a:prstGeom prst="bentConnector3">
            <a:avLst>
              <a:gd name="adj1" fmla="val 108108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0" name="Elbow Connector 159"/>
          <p:cNvCxnSpPr>
            <a:stCxn id="7" idx="3"/>
            <a:endCxn id="30" idx="0"/>
          </p:cNvCxnSpPr>
          <p:nvPr/>
        </p:nvCxnSpPr>
        <p:spPr>
          <a:xfrm>
            <a:off x="5257800" y="1859280"/>
            <a:ext cx="2476500" cy="240792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67" name="Elbow Connector 66"/>
          <p:cNvCxnSpPr>
            <a:stCxn id="8" idx="0"/>
            <a:endCxn id="7" idx="3"/>
          </p:cNvCxnSpPr>
          <p:nvPr/>
        </p:nvCxnSpPr>
        <p:spPr>
          <a:xfrm rot="16200000" flipV="1">
            <a:off x="5425440" y="1691640"/>
            <a:ext cx="350520" cy="68580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9" idx="0"/>
            <a:endCxn id="7" idx="1"/>
          </p:cNvCxnSpPr>
          <p:nvPr/>
        </p:nvCxnSpPr>
        <p:spPr>
          <a:xfrm rot="5400000" flipH="1" flipV="1">
            <a:off x="3158490" y="1710690"/>
            <a:ext cx="350520" cy="64770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33" idx="2"/>
            <a:endCxn id="7" idx="0"/>
          </p:cNvCxnSpPr>
          <p:nvPr/>
        </p:nvCxnSpPr>
        <p:spPr>
          <a:xfrm>
            <a:off x="4457700" y="1432560"/>
            <a:ext cx="0" cy="2438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99363"/>
              </p:ext>
            </p:extLst>
          </p:nvPr>
        </p:nvGraphicFramePr>
        <p:xfrm>
          <a:off x="3657600" y="1676400"/>
          <a:ext cx="16002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</a:tblGrid>
              <a:tr h="152401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chemeClr val="tx1"/>
                          </a:solidFill>
                        </a:rPr>
                        <a:t>Chancellor</a:t>
                      </a:r>
                      <a:endParaRPr 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52401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2"/>
                        </a:rPr>
                        <a:t>Benjamin B. Weisman,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596915"/>
              </p:ext>
            </p:extLst>
          </p:nvPr>
        </p:nvGraphicFramePr>
        <p:xfrm>
          <a:off x="5334000" y="2209800"/>
          <a:ext cx="12192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 smtClean="0">
                          <a:solidFill>
                            <a:srgbClr val="1E4649"/>
                          </a:solidFill>
                        </a:rPr>
                        <a:t>Vice-Chancellor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 smtClean="0">
                          <a:hlinkClick r:id="rId3"/>
                        </a:rPr>
                        <a:t>LeRoy W. Mitchell, DPA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630218"/>
              </p:ext>
            </p:extLst>
          </p:nvPr>
        </p:nvGraphicFramePr>
        <p:xfrm>
          <a:off x="2438400" y="2209800"/>
          <a:ext cx="1143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E4649"/>
                          </a:solidFill>
                        </a:rPr>
                        <a:t>Pro-Chancellor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656994"/>
              </p:ext>
            </p:extLst>
          </p:nvPr>
        </p:nvGraphicFramePr>
        <p:xfrm>
          <a:off x="838200" y="3429000"/>
          <a:ext cx="13716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E4649"/>
                          </a:solidFill>
                          <a:hlinkClick r:id="rId5"/>
                        </a:rPr>
                        <a:t>Faculty of Library Science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6"/>
                        </a:rPr>
                        <a:t>Otis D. Alexander,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375521"/>
              </p:ext>
            </p:extLst>
          </p:nvPr>
        </p:nvGraphicFramePr>
        <p:xfrm>
          <a:off x="457200" y="5410200"/>
          <a:ext cx="14478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</a:tblGrid>
              <a:tr h="1273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/>
                          <a:cs typeface="Arial"/>
                          <a:hlinkClick r:id="rId7"/>
                        </a:rPr>
                        <a:t>Faculty of Management &amp; Applied Economics</a:t>
                      </a:r>
                      <a:endParaRPr lang="en-US" sz="600" b="1" dirty="0" smtClean="0">
                        <a:solidFill>
                          <a:srgbClr val="1E4649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2"/>
                        </a:rPr>
                        <a:t>Benjamin B. Weisman,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183734"/>
              </p:ext>
            </p:extLst>
          </p:nvPr>
        </p:nvGraphicFramePr>
        <p:xfrm>
          <a:off x="7924800" y="2895600"/>
          <a:ext cx="9906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E4649"/>
                          </a:solidFill>
                          <a:hlinkClick r:id="rId8"/>
                        </a:rPr>
                        <a:t>Faculty of Education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9"/>
                        </a:rPr>
                        <a:t>Edward F. </a:t>
                      </a:r>
                      <a:r>
                        <a:rPr lang="en-US" sz="600" dirty="0" err="1" smtClean="0">
                          <a:hlinkClick r:id="rId9"/>
                        </a:rPr>
                        <a:t>Anhalt</a:t>
                      </a:r>
                      <a:r>
                        <a:rPr lang="en-US" sz="600" dirty="0" smtClean="0">
                          <a:hlinkClick r:id="rId9"/>
                        </a:rPr>
                        <a:t>,</a:t>
                      </a:r>
                      <a:r>
                        <a:rPr lang="en-US" sz="600" baseline="0" dirty="0" smtClean="0">
                          <a:hlinkClick r:id="rId9"/>
                        </a:rPr>
                        <a:t> </a:t>
                      </a:r>
                      <a:r>
                        <a:rPr lang="en-US" sz="600" dirty="0" err="1" smtClean="0">
                          <a:hlinkClick r:id="rId9"/>
                        </a:rPr>
                        <a:t>EdD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342945"/>
              </p:ext>
            </p:extLst>
          </p:nvPr>
        </p:nvGraphicFramePr>
        <p:xfrm>
          <a:off x="3810000" y="2514600"/>
          <a:ext cx="1295400" cy="38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</a:tblGrid>
              <a:tr h="19050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E4649"/>
                          </a:solidFill>
                          <a:hlinkClick r:id="rId10"/>
                        </a:rPr>
                        <a:t>Faculty of Behavioural Health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11"/>
                        </a:rPr>
                        <a:t>Stephen A. Daniel,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544257"/>
              </p:ext>
            </p:extLst>
          </p:nvPr>
        </p:nvGraphicFramePr>
        <p:xfrm>
          <a:off x="5181600" y="4953000"/>
          <a:ext cx="12954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E4649"/>
                          </a:solidFill>
                          <a:hlinkClick r:id="rId12"/>
                        </a:rPr>
                        <a:t>Faculty</a:t>
                      </a:r>
                      <a:r>
                        <a:rPr lang="en-US" sz="600" baseline="0" dirty="0" smtClean="0">
                          <a:solidFill>
                            <a:srgbClr val="1E4649"/>
                          </a:solidFill>
                          <a:hlinkClick r:id="rId12"/>
                        </a:rPr>
                        <a:t> </a:t>
                      </a:r>
                      <a:r>
                        <a:rPr lang="en-US" sz="600" dirty="0" smtClean="0">
                          <a:solidFill>
                            <a:srgbClr val="1E4649"/>
                          </a:solidFill>
                          <a:hlinkClick r:id="rId12"/>
                        </a:rPr>
                        <a:t>of Addiction Studies</a:t>
                      </a:r>
                      <a:endParaRPr lang="en-US" sz="6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13"/>
                        </a:rPr>
                        <a:t>Erika </a:t>
                      </a:r>
                      <a:r>
                        <a:rPr lang="en-US" sz="600" dirty="0" err="1" smtClean="0">
                          <a:hlinkClick r:id="rId13"/>
                        </a:rPr>
                        <a:t>Lohmiller</a:t>
                      </a:r>
                      <a:r>
                        <a:rPr lang="en-US" sz="600" dirty="0" smtClean="0">
                          <a:hlinkClick r:id="rId13"/>
                        </a:rPr>
                        <a:t>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728113"/>
              </p:ext>
            </p:extLst>
          </p:nvPr>
        </p:nvGraphicFramePr>
        <p:xfrm>
          <a:off x="3810000" y="4800600"/>
          <a:ext cx="12954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</a:tblGrid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14"/>
                        </a:rPr>
                        <a:t>Brainspotting  Concentration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Martha Jacobi, PhD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390713"/>
              </p:ext>
            </p:extLst>
          </p:nvPr>
        </p:nvGraphicFramePr>
        <p:xfrm>
          <a:off x="2438400" y="4419600"/>
          <a:ext cx="12192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</a:tblGrid>
              <a:tr h="152400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15"/>
                        </a:rPr>
                        <a:t>Faculty of Social Work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11"/>
                        </a:rPr>
                        <a:t>Stephen A. Daniel,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669909"/>
              </p:ext>
            </p:extLst>
          </p:nvPr>
        </p:nvGraphicFramePr>
        <p:xfrm>
          <a:off x="4800600" y="3733800"/>
          <a:ext cx="10668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/>
              </a:tblGrid>
              <a:tr h="182880">
                <a:tc>
                  <a:txBody>
                    <a:bodyPr/>
                    <a:lstStyle/>
                    <a:p>
                      <a:pPr lvl="0" algn="ctr"/>
                      <a:r>
                        <a:rPr lang="en-US" altLang="en-US" sz="600" b="1" dirty="0" smtClean="0">
                          <a:solidFill>
                            <a:srgbClr val="1E4649"/>
                          </a:solidFill>
                          <a:hlinkClick r:id="rId16"/>
                        </a:rPr>
                        <a:t>Faculty of Psychoanalysis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2192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11"/>
                        </a:rPr>
                        <a:t>Stephen A. Daniel,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11408"/>
              </p:ext>
            </p:extLst>
          </p:nvPr>
        </p:nvGraphicFramePr>
        <p:xfrm>
          <a:off x="838200" y="4114800"/>
          <a:ext cx="11430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</a:tblGrid>
              <a:tr h="0">
                <a:tc>
                  <a:txBody>
                    <a:bodyPr/>
                    <a:lstStyle/>
                    <a:p>
                      <a:pPr marR="0" lvl="0" algn="ctr" rtl="0" eaLnBrk="1" fontAlgn="base" latinLnBrk="0" hangingPunct="1">
                        <a:buClrTx/>
                        <a:buSzTx/>
                        <a:buFontTx/>
                        <a:tabLst/>
                      </a:pPr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17"/>
                        </a:rPr>
                        <a:t>Faculty of Social &amp; Political Sciences</a:t>
                      </a:r>
                      <a:endParaRPr kumimoji="0" lang="en-US" altLang="en-US" sz="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E4649"/>
                        </a:solidFill>
                        <a:effectLst/>
                        <a:latin typeface="Arial" charset="0"/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948484"/>
              </p:ext>
            </p:extLst>
          </p:nvPr>
        </p:nvGraphicFramePr>
        <p:xfrm>
          <a:off x="2286000" y="2887980"/>
          <a:ext cx="1447800" cy="464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</a:tblGrid>
              <a:tr h="190500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18"/>
                        </a:rPr>
                        <a:t>Faculty of Public Health &amp; Healthcare Administration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719921"/>
              </p:ext>
            </p:extLst>
          </p:nvPr>
        </p:nvGraphicFramePr>
        <p:xfrm>
          <a:off x="7086600" y="4267200"/>
          <a:ext cx="12954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</a:tblGrid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19"/>
                        </a:rPr>
                        <a:t>Faculty of Forensic Sciences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197374"/>
              </p:ext>
            </p:extLst>
          </p:nvPr>
        </p:nvGraphicFramePr>
        <p:xfrm>
          <a:off x="7772400" y="5257800"/>
          <a:ext cx="9906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/>
              </a:tblGrid>
              <a:tr h="203199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20"/>
                        </a:rPr>
                        <a:t>Faculty of Christian Counseling &amp; Spiritual Direction   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453254"/>
              </p:ext>
            </p:extLst>
          </p:nvPr>
        </p:nvGraphicFramePr>
        <p:xfrm>
          <a:off x="6324600" y="2819400"/>
          <a:ext cx="1143000" cy="5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</a:tblGrid>
              <a:tr h="236220">
                <a:tc>
                  <a:txBody>
                    <a:bodyPr/>
                    <a:lstStyle/>
                    <a:p>
                      <a:pPr marR="0" lvl="0" algn="ctr" rtl="0" eaLnBrk="1" fontAlgn="base" latinLnBrk="0" hangingPunct="1">
                        <a:buClrTx/>
                        <a:buSzTx/>
                        <a:buFontTx/>
                        <a:tabLst/>
                      </a:pPr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" charset="0"/>
                          <a:hlinkClick r:id="rId21"/>
                        </a:rPr>
                        <a:t>Faculty of Arts, Humanities &amp; Sciences</a:t>
                      </a:r>
                      <a:endParaRPr kumimoji="0" lang="en-US" altLang="en-US" sz="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23622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2"/>
                        </a:rPr>
                        <a:t>Benjamin B. Weisman, PhD</a:t>
                      </a:r>
                      <a:endParaRPr lang="en-US" sz="600" dirty="0" smtClean="0"/>
                    </a:p>
                    <a:p>
                      <a:pPr algn="ctr"/>
                      <a:r>
                        <a:rPr lang="en-US" sz="600" dirty="0" smtClean="0">
                          <a:hlinkClick r:id="rId4"/>
                        </a:rPr>
                        <a:t>William M. Sloane,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5687"/>
              </p:ext>
            </p:extLst>
          </p:nvPr>
        </p:nvGraphicFramePr>
        <p:xfrm>
          <a:off x="3657600" y="1066800"/>
          <a:ext cx="16002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</a:rPr>
                        <a:t>Charter</a:t>
                      </a:r>
                      <a:endParaRPr lang="en-US" sz="600" dirty="0">
                        <a:solidFill>
                          <a:schemeClr val="accent1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/>
                        <a:t>Board of Directors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Rectangle 24"/>
          <p:cNvSpPr>
            <a:spLocks noGrp="1" noChangeArrowheads="1"/>
          </p:cNvSpPr>
          <p:nvPr>
            <p:ph type="title"/>
          </p:nvPr>
        </p:nvSpPr>
        <p:spPr>
          <a:xfrm>
            <a:off x="6553200" y="76200"/>
            <a:ext cx="2590800" cy="457200"/>
          </a:xfrm>
        </p:spPr>
        <p:txBody>
          <a:bodyPr/>
          <a:lstStyle/>
          <a:p>
            <a:r>
              <a:rPr lang="en-GB" altLang="en-US" sz="1100" b="1" dirty="0" smtClean="0"/>
              <a:t>Organizational Chart </a:t>
            </a:r>
            <a:r>
              <a:rPr lang="en-GB" altLang="en-US" sz="1100" b="1" dirty="0" smtClean="0"/>
              <a:t>2019</a:t>
            </a:r>
            <a:endParaRPr lang="en-GB" altLang="en-US" sz="1100" b="1" dirty="0"/>
          </a:p>
        </p:txBody>
      </p:sp>
      <p:grpSp>
        <p:nvGrpSpPr>
          <p:cNvPr id="49" name="Group 48"/>
          <p:cNvGrpSpPr/>
          <p:nvPr/>
        </p:nvGrpSpPr>
        <p:grpSpPr>
          <a:xfrm>
            <a:off x="76200" y="76200"/>
            <a:ext cx="3048000" cy="914400"/>
            <a:chOff x="228600" y="152400"/>
            <a:chExt cx="2810948" cy="820308"/>
          </a:xfrm>
        </p:grpSpPr>
        <p:pic>
          <p:nvPicPr>
            <p:cNvPr id="35" name="Picture 34"/>
            <p:cNvPicPr/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554" b="51475"/>
            <a:stretch/>
          </p:blipFill>
          <p:spPr bwMode="auto">
            <a:xfrm>
              <a:off x="1066800" y="304800"/>
              <a:ext cx="1972748" cy="517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47"/>
            <p:cNvPicPr/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06" r="69363"/>
            <a:stretch/>
          </p:blipFill>
          <p:spPr bwMode="auto">
            <a:xfrm>
              <a:off x="228600" y="152400"/>
              <a:ext cx="857945" cy="820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75" name="Elbow Connector 74"/>
          <p:cNvCxnSpPr>
            <a:stCxn id="7" idx="1"/>
            <a:endCxn id="14" idx="0"/>
          </p:cNvCxnSpPr>
          <p:nvPr/>
        </p:nvCxnSpPr>
        <p:spPr>
          <a:xfrm rot="10800000" flipV="1">
            <a:off x="1524000" y="1859280"/>
            <a:ext cx="2133600" cy="156972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>
            <a:stCxn id="22" idx="2"/>
            <a:endCxn id="24" idx="0"/>
          </p:cNvCxnSpPr>
          <p:nvPr/>
        </p:nvCxnSpPr>
        <p:spPr>
          <a:xfrm>
            <a:off x="4457700" y="2895600"/>
            <a:ext cx="0" cy="190500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8" name="Elbow Connector 117"/>
          <p:cNvCxnSpPr>
            <a:stCxn id="7" idx="3"/>
            <a:endCxn id="21" idx="0"/>
          </p:cNvCxnSpPr>
          <p:nvPr/>
        </p:nvCxnSpPr>
        <p:spPr>
          <a:xfrm>
            <a:off x="5257800" y="1859280"/>
            <a:ext cx="3162300" cy="103632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4" name="Elbow Connector 133"/>
          <p:cNvCxnSpPr>
            <a:stCxn id="7" idx="3"/>
            <a:endCxn id="32" idx="0"/>
          </p:cNvCxnSpPr>
          <p:nvPr/>
        </p:nvCxnSpPr>
        <p:spPr>
          <a:xfrm>
            <a:off x="5257800" y="1859280"/>
            <a:ext cx="1638300" cy="96012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7" idx="2"/>
            <a:endCxn id="22" idx="0"/>
          </p:cNvCxnSpPr>
          <p:nvPr/>
        </p:nvCxnSpPr>
        <p:spPr>
          <a:xfrm>
            <a:off x="4457700" y="2042160"/>
            <a:ext cx="0" cy="4724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" name="Elbow Connector 85"/>
          <p:cNvCxnSpPr>
            <a:stCxn id="22" idx="2"/>
            <a:endCxn id="23" idx="0"/>
          </p:cNvCxnSpPr>
          <p:nvPr/>
        </p:nvCxnSpPr>
        <p:spPr>
          <a:xfrm rot="16200000" flipH="1">
            <a:off x="4114800" y="3238500"/>
            <a:ext cx="2057400" cy="1371600"/>
          </a:xfrm>
          <a:prstGeom prst="bentConnector3">
            <a:avLst>
              <a:gd name="adj1" fmla="val 72351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93" name="Elbow Connector 92"/>
          <p:cNvCxnSpPr>
            <a:stCxn id="22" idx="2"/>
            <a:endCxn id="27" idx="0"/>
          </p:cNvCxnSpPr>
          <p:nvPr/>
        </p:nvCxnSpPr>
        <p:spPr>
          <a:xfrm rot="16200000" flipH="1">
            <a:off x="4476750" y="2876550"/>
            <a:ext cx="838200" cy="876300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16" name="Elbow Connector 115"/>
          <p:cNvCxnSpPr>
            <a:stCxn id="7" idx="1"/>
            <a:endCxn id="29" idx="1"/>
          </p:cNvCxnSpPr>
          <p:nvPr/>
        </p:nvCxnSpPr>
        <p:spPr>
          <a:xfrm rot="10800000" flipV="1">
            <a:off x="2286000" y="1859280"/>
            <a:ext cx="1371600" cy="1261110"/>
          </a:xfrm>
          <a:prstGeom prst="bentConnector3">
            <a:avLst>
              <a:gd name="adj1" fmla="val 116667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0" name="Elbow Connector 119"/>
          <p:cNvCxnSpPr>
            <a:stCxn id="7" idx="3"/>
            <a:endCxn id="31" idx="3"/>
          </p:cNvCxnSpPr>
          <p:nvPr/>
        </p:nvCxnSpPr>
        <p:spPr>
          <a:xfrm>
            <a:off x="5257800" y="1859280"/>
            <a:ext cx="3505200" cy="3672840"/>
          </a:xfrm>
          <a:prstGeom prst="bentConnector3">
            <a:avLst>
              <a:gd name="adj1" fmla="val 106522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6" name="Elbow Connector 125"/>
          <p:cNvCxnSpPr>
            <a:stCxn id="7" idx="1"/>
            <a:endCxn id="18" idx="1"/>
          </p:cNvCxnSpPr>
          <p:nvPr/>
        </p:nvCxnSpPr>
        <p:spPr>
          <a:xfrm rot="10800000" flipV="1">
            <a:off x="457200" y="1859280"/>
            <a:ext cx="3200400" cy="3779520"/>
          </a:xfrm>
          <a:prstGeom prst="bentConnector3">
            <a:avLst>
              <a:gd name="adj1" fmla="val 107143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54307"/>
              </p:ext>
            </p:extLst>
          </p:nvPr>
        </p:nvGraphicFramePr>
        <p:xfrm>
          <a:off x="838200" y="1219200"/>
          <a:ext cx="2133600" cy="502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</a:tblGrid>
              <a:tr h="146756">
                <a:tc>
                  <a:txBody>
                    <a:bodyPr/>
                    <a:lstStyle/>
                    <a:p>
                      <a:pPr algn="ctr"/>
                      <a:r>
                        <a:rPr lang="en-US" sz="700" dirty="0" smtClean="0">
                          <a:solidFill>
                            <a:srgbClr val="1E4649"/>
                          </a:solidFill>
                        </a:rPr>
                        <a:t>Licensing</a:t>
                      </a:r>
                      <a:endParaRPr lang="en-US" sz="7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580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u="none" dirty="0" smtClean="0"/>
                        <a:t>Ministry of Education &amp; Human Resource Development of the Commonwealth of Dominica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956168"/>
              </p:ext>
            </p:extLst>
          </p:nvPr>
        </p:nvGraphicFramePr>
        <p:xfrm>
          <a:off x="5791200" y="1219200"/>
          <a:ext cx="2133600" cy="502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700" dirty="0" smtClean="0">
                          <a:solidFill>
                            <a:srgbClr val="1E4649"/>
                          </a:solidFill>
                          <a:hlinkClick r:id="rId23"/>
                        </a:rPr>
                        <a:t>Accreditation</a:t>
                      </a:r>
                      <a:endParaRPr lang="en-US" sz="700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700" i="0" dirty="0" smtClean="0"/>
                        <a:t>National Accreditation Board </a:t>
                      </a:r>
                      <a:r>
                        <a:rPr lang="en-US" sz="700" b="0" u="none" dirty="0" smtClean="0"/>
                        <a:t>of the Commonwealth of Dominica</a:t>
                      </a:r>
                      <a:endParaRPr lang="en-US" sz="700" i="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0" name="Elbow Connector 49"/>
          <p:cNvCxnSpPr>
            <a:stCxn id="33" idx="0"/>
            <a:endCxn id="40" idx="1"/>
          </p:cNvCxnSpPr>
          <p:nvPr/>
        </p:nvCxnSpPr>
        <p:spPr>
          <a:xfrm rot="16200000" flipH="1">
            <a:off x="4922520" y="601979"/>
            <a:ext cx="403859" cy="1333500"/>
          </a:xfrm>
          <a:prstGeom prst="bentConnector4">
            <a:avLst>
              <a:gd name="adj1" fmla="val -56604"/>
              <a:gd name="adj2" fmla="val 80000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2" name="Elbow Connector 51"/>
          <p:cNvCxnSpPr>
            <a:stCxn id="33" idx="0"/>
            <a:endCxn id="39" idx="3"/>
          </p:cNvCxnSpPr>
          <p:nvPr/>
        </p:nvCxnSpPr>
        <p:spPr>
          <a:xfrm rot="16200000" flipH="1" flipV="1">
            <a:off x="3512820" y="525779"/>
            <a:ext cx="403859" cy="1485900"/>
          </a:xfrm>
          <a:prstGeom prst="bentConnector4">
            <a:avLst>
              <a:gd name="adj1" fmla="val -56604"/>
              <a:gd name="adj2" fmla="val 76923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911655"/>
              </p:ext>
            </p:extLst>
          </p:nvPr>
        </p:nvGraphicFramePr>
        <p:xfrm>
          <a:off x="1066800" y="4953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62" name="Straight Connector 61"/>
          <p:cNvCxnSpPr>
            <a:stCxn id="32" idx="2"/>
            <a:endCxn id="69" idx="0"/>
          </p:cNvCxnSpPr>
          <p:nvPr/>
        </p:nvCxnSpPr>
        <p:spPr>
          <a:xfrm>
            <a:off x="6896100" y="3368040"/>
            <a:ext cx="0" cy="44196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771600"/>
              </p:ext>
            </p:extLst>
          </p:nvPr>
        </p:nvGraphicFramePr>
        <p:xfrm>
          <a:off x="7391400" y="4953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924411"/>
              </p:ext>
            </p:extLst>
          </p:nvPr>
        </p:nvGraphicFramePr>
        <p:xfrm>
          <a:off x="8077200" y="3810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248649"/>
              </p:ext>
            </p:extLst>
          </p:nvPr>
        </p:nvGraphicFramePr>
        <p:xfrm>
          <a:off x="6553200" y="3810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488732"/>
              </p:ext>
            </p:extLst>
          </p:nvPr>
        </p:nvGraphicFramePr>
        <p:xfrm>
          <a:off x="3505200" y="3429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74" name="Straight Connector 73"/>
          <p:cNvCxnSpPr>
            <a:stCxn id="23" idx="2"/>
            <a:endCxn id="136" idx="0"/>
          </p:cNvCxnSpPr>
          <p:nvPr/>
        </p:nvCxnSpPr>
        <p:spPr>
          <a:xfrm>
            <a:off x="5829300" y="5318760"/>
            <a:ext cx="0" cy="3962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Connector 75"/>
          <p:cNvCxnSpPr>
            <a:stCxn id="30" idx="2"/>
            <a:endCxn id="66" idx="0"/>
          </p:cNvCxnSpPr>
          <p:nvPr/>
        </p:nvCxnSpPr>
        <p:spPr>
          <a:xfrm>
            <a:off x="7734300" y="4632960"/>
            <a:ext cx="0" cy="3200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stCxn id="21" idx="2"/>
            <a:endCxn id="68" idx="0"/>
          </p:cNvCxnSpPr>
          <p:nvPr/>
        </p:nvCxnSpPr>
        <p:spPr>
          <a:xfrm>
            <a:off x="8420100" y="3261360"/>
            <a:ext cx="0" cy="5486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2" name="Straight Connector 91"/>
          <p:cNvCxnSpPr>
            <a:stCxn id="24" idx="2"/>
            <a:endCxn id="121" idx="0"/>
          </p:cNvCxnSpPr>
          <p:nvPr/>
        </p:nvCxnSpPr>
        <p:spPr>
          <a:xfrm>
            <a:off x="4457700" y="5166360"/>
            <a:ext cx="0" cy="2438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17" name="Table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959459"/>
              </p:ext>
            </p:extLst>
          </p:nvPr>
        </p:nvGraphicFramePr>
        <p:xfrm>
          <a:off x="2667000" y="5029200"/>
          <a:ext cx="7620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chemeClr val="accent5">
                              <a:lumMod val="10000"/>
                            </a:schemeClr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chemeClr val="accent5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9" name="Table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61484"/>
              </p:ext>
            </p:extLst>
          </p:nvPr>
        </p:nvGraphicFramePr>
        <p:xfrm>
          <a:off x="2133600" y="39624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1" name="Table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859548"/>
              </p:ext>
            </p:extLst>
          </p:nvPr>
        </p:nvGraphicFramePr>
        <p:xfrm>
          <a:off x="4114800" y="54102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2" name="Table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008778"/>
              </p:ext>
            </p:extLst>
          </p:nvPr>
        </p:nvGraphicFramePr>
        <p:xfrm>
          <a:off x="838200" y="62484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3" name="Table 1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028452"/>
              </p:ext>
            </p:extLst>
          </p:nvPr>
        </p:nvGraphicFramePr>
        <p:xfrm>
          <a:off x="6934200" y="57912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24" name="Straight Connector 123"/>
          <p:cNvCxnSpPr>
            <a:stCxn id="28" idx="2"/>
            <a:endCxn id="56" idx="0"/>
          </p:cNvCxnSpPr>
          <p:nvPr/>
        </p:nvCxnSpPr>
        <p:spPr>
          <a:xfrm>
            <a:off x="1409700" y="4572000"/>
            <a:ext cx="0" cy="38100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>
            <a:stCxn id="18" idx="2"/>
            <a:endCxn id="122" idx="0"/>
          </p:cNvCxnSpPr>
          <p:nvPr/>
        </p:nvCxnSpPr>
        <p:spPr>
          <a:xfrm>
            <a:off x="1181100" y="5867400"/>
            <a:ext cx="0" cy="38100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>
            <a:stCxn id="26" idx="2"/>
            <a:endCxn id="117" idx="0"/>
          </p:cNvCxnSpPr>
          <p:nvPr/>
        </p:nvCxnSpPr>
        <p:spPr>
          <a:xfrm>
            <a:off x="3048000" y="4785360"/>
            <a:ext cx="0" cy="24384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36" name="Table 1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762890"/>
              </p:ext>
            </p:extLst>
          </p:nvPr>
        </p:nvGraphicFramePr>
        <p:xfrm>
          <a:off x="5486400" y="57150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7" name="Table 1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253102"/>
              </p:ext>
            </p:extLst>
          </p:nvPr>
        </p:nvGraphicFramePr>
        <p:xfrm>
          <a:off x="6019800" y="42672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8" name="Table 1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639532"/>
              </p:ext>
            </p:extLst>
          </p:nvPr>
        </p:nvGraphicFramePr>
        <p:xfrm>
          <a:off x="5257800" y="2895600"/>
          <a:ext cx="6858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39" name="Elbow Connector 138"/>
          <p:cNvCxnSpPr>
            <a:stCxn id="22" idx="3"/>
            <a:endCxn id="138" idx="0"/>
          </p:cNvCxnSpPr>
          <p:nvPr/>
        </p:nvCxnSpPr>
        <p:spPr>
          <a:xfrm>
            <a:off x="5105400" y="2705100"/>
            <a:ext cx="495300" cy="19050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1" name="Elbow Connector 140"/>
          <p:cNvCxnSpPr>
            <a:stCxn id="27" idx="3"/>
            <a:endCxn id="137" idx="0"/>
          </p:cNvCxnSpPr>
          <p:nvPr/>
        </p:nvCxnSpPr>
        <p:spPr>
          <a:xfrm>
            <a:off x="5867400" y="3962400"/>
            <a:ext cx="495300" cy="30480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7" name="Elbow Connector 146"/>
          <p:cNvCxnSpPr>
            <a:stCxn id="123" idx="0"/>
            <a:endCxn id="31" idx="1"/>
          </p:cNvCxnSpPr>
          <p:nvPr/>
        </p:nvCxnSpPr>
        <p:spPr>
          <a:xfrm rot="5400000" flipH="1" flipV="1">
            <a:off x="7395210" y="5414010"/>
            <a:ext cx="259080" cy="49530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9" name="Elbow Connector 158"/>
          <p:cNvCxnSpPr>
            <a:stCxn id="14" idx="3"/>
            <a:endCxn id="119" idx="0"/>
          </p:cNvCxnSpPr>
          <p:nvPr/>
        </p:nvCxnSpPr>
        <p:spPr>
          <a:xfrm>
            <a:off x="2209800" y="3611880"/>
            <a:ext cx="266700" cy="35052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1" name="Elbow Connector 180"/>
          <p:cNvCxnSpPr>
            <a:stCxn id="29" idx="3"/>
            <a:endCxn id="70" idx="0"/>
          </p:cNvCxnSpPr>
          <p:nvPr/>
        </p:nvCxnSpPr>
        <p:spPr>
          <a:xfrm>
            <a:off x="3733800" y="3120390"/>
            <a:ext cx="114300" cy="308610"/>
          </a:xfrm>
          <a:prstGeom prst="bentConnector2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889001"/>
              </p:ext>
            </p:extLst>
          </p:nvPr>
        </p:nvGraphicFramePr>
        <p:xfrm>
          <a:off x="3124200" y="5715000"/>
          <a:ext cx="12192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</a:tblGrid>
              <a:tr h="152400">
                <a:tc>
                  <a:txBody>
                    <a:bodyPr/>
                    <a:lstStyle/>
                    <a:p>
                      <a:pPr lvl="0" algn="ctr"/>
                      <a:r>
                        <a:rPr kumimoji="0" lang="en-US" altLang="en-US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E4649"/>
                          </a:solidFill>
                          <a:effectLst/>
                          <a:latin typeface="Arial" charset="0"/>
                          <a:hlinkClick r:id="rId25"/>
                        </a:rPr>
                        <a:t>Faculty of Marriage and Family Therapy</a:t>
                      </a:r>
                      <a:endParaRPr lang="en-US" sz="600" b="1" dirty="0">
                        <a:solidFill>
                          <a:srgbClr val="1E4649"/>
                        </a:solidFill>
                      </a:endParaRPr>
                    </a:p>
                  </a:txBody>
                  <a:tcPr>
                    <a:solidFill>
                      <a:srgbClr val="E6E6E6"/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hlinkClick r:id="rId11"/>
                        </a:rPr>
                        <a:t>Stephen A. Daniel, PhD</a:t>
                      </a:r>
                      <a:endParaRPr lang="en-US" sz="6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2" name="Elbow Connector 71"/>
          <p:cNvCxnSpPr>
            <a:stCxn id="22" idx="2"/>
            <a:endCxn id="71" idx="0"/>
          </p:cNvCxnSpPr>
          <p:nvPr/>
        </p:nvCxnSpPr>
        <p:spPr>
          <a:xfrm rot="5400000">
            <a:off x="2686050" y="3943350"/>
            <a:ext cx="2819400" cy="723900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stCxn id="71" idx="2"/>
            <a:endCxn id="84" idx="0"/>
          </p:cNvCxnSpPr>
          <p:nvPr/>
        </p:nvCxnSpPr>
        <p:spPr>
          <a:xfrm>
            <a:off x="3733800" y="6172200"/>
            <a:ext cx="0" cy="228600"/>
          </a:xfrm>
          <a:prstGeom prst="line">
            <a:avLst/>
          </a:prstGeom>
          <a:ln>
            <a:solidFill>
              <a:schemeClr val="accent1">
                <a:lumMod val="1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84" name="Table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221016"/>
              </p:ext>
            </p:extLst>
          </p:nvPr>
        </p:nvGraphicFramePr>
        <p:xfrm>
          <a:off x="3352800" y="6400800"/>
          <a:ext cx="762000" cy="18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600" dirty="0" smtClean="0">
                          <a:solidFill>
                            <a:srgbClr val="161645"/>
                          </a:solidFill>
                          <a:hlinkClick r:id="rId24"/>
                        </a:rPr>
                        <a:t>Mentors</a:t>
                      </a:r>
                      <a:endParaRPr lang="en-US" sz="600" dirty="0">
                        <a:solidFill>
                          <a:srgbClr val="16164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9" name="Rectangle 78"/>
          <p:cNvSpPr/>
          <p:nvPr/>
        </p:nvSpPr>
        <p:spPr>
          <a:xfrm>
            <a:off x="5146393" y="6370391"/>
            <a:ext cx="3962400" cy="415498"/>
          </a:xfrm>
          <a:prstGeom prst="rect">
            <a:avLst/>
          </a:prstGeom>
          <a:solidFill>
            <a:srgbClr val="BFBFBF"/>
          </a:solidFill>
        </p:spPr>
        <p:txBody>
          <a:bodyPr wrap="square">
            <a:spAutoFit/>
          </a:bodyPr>
          <a:lstStyle/>
          <a:p>
            <a:pPr algn="just"/>
            <a:r>
              <a:rPr lang="en-US" sz="700" b="1" dirty="0" smtClean="0">
                <a:hlinkClick r:id="rId24"/>
              </a:rPr>
              <a:t>Note on Mentors:</a:t>
            </a:r>
            <a:endParaRPr lang="en-US" sz="700" b="1" dirty="0" smtClean="0"/>
          </a:p>
          <a:p>
            <a:r>
              <a:rPr lang="en-US" sz="700" dirty="0"/>
              <a:t>All mentors are contracted for by the student. They are not employees of IUGS but must be approved by the Deans and Associate Deans. </a:t>
            </a:r>
          </a:p>
        </p:txBody>
      </p:sp>
    </p:spTree>
    <p:extLst>
      <p:ext uri="{BB962C8B-B14F-4D97-AF65-F5344CB8AC3E}">
        <p14:creationId xmlns:p14="http://schemas.microsoft.com/office/powerpoint/2010/main" val="3415940924"/>
      </p:ext>
    </p:extLst>
  </p:cSld>
  <p:clrMapOvr>
    <a:masterClrMapping/>
  </p:clrMapOvr>
</p:sld>
</file>

<file path=ppt/theme/theme1.xml><?xml version="1.0" encoding="utf-8"?>
<a:theme xmlns:a="http://schemas.openxmlformats.org/drawingml/2006/main" name="Basic organization chart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Basic organization chart</Template>
  <TotalTime>5686</TotalTime>
  <Words>251</Words>
  <Application>Microsoft Macintosh PowerPoint</Application>
  <PresentationFormat>On-screen Show (4:3)</PresentationFormat>
  <Paragraphs>58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Basic organization chart</vt:lpstr>
      <vt:lpstr>Organizational Chart 2019</vt:lpstr>
    </vt:vector>
  </TitlesOfParts>
  <Company>Columbia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University for Graduate Studies Dominica, West Indies Organizational Chart</dc:title>
  <dc:creator>IUGS</dc:creator>
  <cp:lastModifiedBy>Joyette Daniel</cp:lastModifiedBy>
  <cp:revision>75</cp:revision>
  <cp:lastPrinted>2018-03-03T20:29:00Z</cp:lastPrinted>
  <dcterms:created xsi:type="dcterms:W3CDTF">2018-03-03T00:21:00Z</dcterms:created>
  <dcterms:modified xsi:type="dcterms:W3CDTF">2019-04-13T02:33:39Z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TC062561801033</vt:lpwstr>
  </property>
</Properties>
</file>